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Yellowtail"/>
      <p:regular r:id="rId16"/>
    </p:embeddedFont>
    <p:embeddedFont>
      <p:font typeface="Livvic"/>
      <p:bold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Livvic-bold.fntdata"/><Relationship Id="rId16" Type="http://schemas.openxmlformats.org/officeDocument/2006/relationships/font" Target="fonts/Yellowtail-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18" Type="http://schemas.openxmlformats.org/officeDocument/2006/relationships/font" Target="fonts/Livvic-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5fc9088f8b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25fc9088f8b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5fc9088f8b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25fc9088f8b_2_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fc9088f8b_2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g25fc9088f8b_2_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5fc9088f8b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g25fc9088f8b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5fc9088f8b_2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25fc9088f8b_2_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66e7d61d5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g366e7d61d53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5fc9088f8b_2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25fc9088f8b_2_1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5fc9088f8b_2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25fc9088f8b_2_1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0e7d4a40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3d0e7d4a404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8" name="Google Shape;58;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5"/>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3" name="Google Shape;63;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69" name="Google Shape;69;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75" name="Google Shape;75;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1" name="Google Shape;81;p1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2" name="Google Shape;82;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4" name="Google Shape;84;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7" name="Google Shape;87;p19"/>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88" name="Google Shape;88;p19"/>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89" name="Google Shape;89;p19"/>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0" name="Google Shape;90;p19"/>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1" name="Google Shape;91;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3" name="Google Shape;93;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2" name="Google Shape;102;p21"/>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3" name="Google Shape;103;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5" name="Google Shape;105;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8" name="Google Shape;108;p22"/>
          <p:cNvSpPr/>
          <p:nvPr>
            <p:ph idx="2" type="pic"/>
          </p:nvPr>
        </p:nvSpPr>
        <p:spPr>
          <a:xfrm>
            <a:off x="896144" y="306388"/>
            <a:ext cx="2743200" cy="2057400"/>
          </a:xfrm>
          <a:prstGeom prst="rect">
            <a:avLst/>
          </a:prstGeom>
          <a:noFill/>
          <a:ln>
            <a:noFill/>
          </a:ln>
        </p:spPr>
      </p:sp>
      <p:sp>
        <p:nvSpPr>
          <p:cNvPr id="109" name="Google Shape;109;p22"/>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0" name="Google Shape;110;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2" name="Google Shape;112;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5" name="Google Shape;115;p2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16" name="Google Shape;116;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5.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6.png"/></Relationships>
</file>

<file path=ppt/slides/_rels/slide4.xml.rels><?xml version="1.0" encoding="UTF-8" standalone="yes"?><Relationships xmlns="http://schemas.openxmlformats.org/package/2006/relationships"><Relationship Id="rId11" Type="http://schemas.openxmlformats.org/officeDocument/2006/relationships/image" Target="../media/image3.jpg"/><Relationship Id="rId10" Type="http://schemas.openxmlformats.org/officeDocument/2006/relationships/image" Target="../media/image4.jpg"/><Relationship Id="rId13" Type="http://schemas.openxmlformats.org/officeDocument/2006/relationships/image" Target="../media/image5.jpg"/><Relationship Id="rId12" Type="http://schemas.openxmlformats.org/officeDocument/2006/relationships/image" Target="../media/image12.jpg"/><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8.jpg"/><Relationship Id="rId9" Type="http://schemas.openxmlformats.org/officeDocument/2006/relationships/image" Target="../media/image13.jpg"/><Relationship Id="rId5" Type="http://schemas.openxmlformats.org/officeDocument/2006/relationships/image" Target="../media/image10.jpg"/><Relationship Id="rId6" Type="http://schemas.openxmlformats.org/officeDocument/2006/relationships/image" Target="../media/image2.jpg"/><Relationship Id="rId7" Type="http://schemas.openxmlformats.org/officeDocument/2006/relationships/image" Target="../media/image27.jpg"/><Relationship Id="rId8"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6.jpg"/><Relationship Id="rId5" Type="http://schemas.openxmlformats.org/officeDocument/2006/relationships/image" Target="../media/image18.jpg"/><Relationship Id="rId6" Type="http://schemas.openxmlformats.org/officeDocument/2006/relationships/image" Target="../media/image16.jpg"/><Relationship Id="rId7" Type="http://schemas.openxmlformats.org/officeDocument/2006/relationships/image" Target="../media/image15.jpg"/><Relationship Id="rId8"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jpg"/><Relationship Id="rId4" Type="http://schemas.openxmlformats.org/officeDocument/2006/relationships/image" Target="../media/image21.jpg"/><Relationship Id="rId9" Type="http://schemas.openxmlformats.org/officeDocument/2006/relationships/image" Target="../media/image20.jpg"/><Relationship Id="rId5" Type="http://schemas.openxmlformats.org/officeDocument/2006/relationships/image" Target="../media/image22.jpg"/><Relationship Id="rId6" Type="http://schemas.openxmlformats.org/officeDocument/2006/relationships/image" Target="../media/image24.jpg"/><Relationship Id="rId7" Type="http://schemas.openxmlformats.org/officeDocument/2006/relationships/image" Target="../media/image19.jpg"/><Relationship Id="rId8"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8" name="Shape 128"/>
        <p:cNvGrpSpPr/>
        <p:nvPr/>
      </p:nvGrpSpPr>
      <p:grpSpPr>
        <a:xfrm>
          <a:off x="0" y="0"/>
          <a:ext cx="0" cy="0"/>
          <a:chOff x="0" y="0"/>
          <a:chExt cx="0" cy="0"/>
        </a:xfrm>
      </p:grpSpPr>
      <p:pic>
        <p:nvPicPr>
          <p:cNvPr id="129" name="Google Shape;129;p25" title="image-1.jpg"/>
          <p:cNvPicPr preferRelativeResize="0"/>
          <p:nvPr/>
        </p:nvPicPr>
        <p:blipFill>
          <a:blip r:embed="rId3">
            <a:alphaModFix amt="40000"/>
          </a:blip>
          <a:stretch>
            <a:fillRect/>
          </a:stretch>
        </p:blipFill>
        <p:spPr>
          <a:xfrm>
            <a:off x="-69925" y="-49050"/>
            <a:ext cx="9471600" cy="5329350"/>
          </a:xfrm>
          <a:prstGeom prst="rect">
            <a:avLst/>
          </a:prstGeom>
          <a:noFill/>
          <a:ln>
            <a:noFill/>
          </a:ln>
        </p:spPr>
      </p:pic>
      <p:sp>
        <p:nvSpPr>
          <p:cNvPr id="130" name="Google Shape;130;p25"/>
          <p:cNvSpPr txBox="1"/>
          <p:nvPr/>
        </p:nvSpPr>
        <p:spPr>
          <a:xfrm>
            <a:off x="3020241" y="4612667"/>
            <a:ext cx="3103500" cy="277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FFFFFF"/>
                </a:solidFill>
                <a:latin typeface="Yellowtail"/>
                <a:ea typeface="Yellowtail"/>
                <a:cs typeface="Yellowtail"/>
                <a:sym typeface="Yellowtail"/>
              </a:rPr>
              <a:t>Presented by </a:t>
            </a:r>
            <a:r>
              <a:rPr lang="en" sz="1800">
                <a:solidFill>
                  <a:srgbClr val="FFFFFF"/>
                </a:solidFill>
                <a:latin typeface="Yellowtail"/>
                <a:ea typeface="Yellowtail"/>
                <a:cs typeface="Yellowtail"/>
                <a:sym typeface="Yellowtail"/>
              </a:rPr>
              <a:t>Maria Rodriquez</a:t>
            </a:r>
            <a:endParaRPr sz="700"/>
          </a:p>
        </p:txBody>
      </p:sp>
      <p:pic>
        <p:nvPicPr>
          <p:cNvPr id="131" name="Google Shape;131;p25" title="CR™ Monogram - Pink.png"/>
          <p:cNvPicPr preferRelativeResize="0"/>
          <p:nvPr/>
        </p:nvPicPr>
        <p:blipFill>
          <a:blip r:embed="rId4">
            <a:alphaModFix/>
          </a:blip>
          <a:stretch>
            <a:fillRect/>
          </a:stretch>
        </p:blipFill>
        <p:spPr>
          <a:xfrm>
            <a:off x="2688535" y="1124725"/>
            <a:ext cx="3766926" cy="28940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5" name="Shape 135"/>
        <p:cNvGrpSpPr/>
        <p:nvPr/>
      </p:nvGrpSpPr>
      <p:grpSpPr>
        <a:xfrm>
          <a:off x="0" y="0"/>
          <a:ext cx="0" cy="0"/>
          <a:chOff x="0" y="0"/>
          <a:chExt cx="0" cy="0"/>
        </a:xfrm>
      </p:grpSpPr>
      <p:sp>
        <p:nvSpPr>
          <p:cNvPr id="136" name="Google Shape;136;p26"/>
          <p:cNvSpPr txBox="1"/>
          <p:nvPr/>
        </p:nvSpPr>
        <p:spPr>
          <a:xfrm>
            <a:off x="514350" y="3169474"/>
            <a:ext cx="36366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600">
                <a:solidFill>
                  <a:schemeClr val="lt1"/>
                </a:solidFill>
              </a:rPr>
              <a:t>Bar </a:t>
            </a:r>
            <a:r>
              <a:rPr b="1" i="0" lang="en" sz="1600" u="none" cap="none" strike="noStrike">
                <a:solidFill>
                  <a:schemeClr val="lt1"/>
                </a:solidFill>
              </a:rPr>
              <a:t>Brief</a:t>
            </a:r>
            <a:endParaRPr b="1" sz="700">
              <a:solidFill>
                <a:schemeClr val="lt1"/>
              </a:solidFill>
            </a:endParaRPr>
          </a:p>
        </p:txBody>
      </p:sp>
      <p:sp>
        <p:nvSpPr>
          <p:cNvPr id="137" name="Google Shape;137;p26"/>
          <p:cNvSpPr txBox="1"/>
          <p:nvPr/>
        </p:nvSpPr>
        <p:spPr>
          <a:xfrm>
            <a:off x="514350" y="3546697"/>
            <a:ext cx="8115300" cy="9819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Font typeface="Arial"/>
              <a:buNone/>
            </a:pPr>
            <a:r>
              <a:rPr lang="en" sz="1100">
                <a:solidFill>
                  <a:schemeClr val="lt1"/>
                </a:solidFill>
              </a:rPr>
              <a:t>“Bar” is a sophisticated offering that appeals to both those with distinguished palettes as well as the novice. It’s a space where modern &amp; tradition converge. Bar will honor Jesus’ Mexican heritage, </a:t>
            </a:r>
            <a:r>
              <a:rPr lang="en" sz="1100">
                <a:solidFill>
                  <a:schemeClr val="lt1"/>
                </a:solidFill>
              </a:rPr>
              <a:t>culture</a:t>
            </a:r>
            <a:r>
              <a:rPr lang="en" sz="1100">
                <a:solidFill>
                  <a:schemeClr val="lt1"/>
                </a:solidFill>
              </a:rPr>
              <a:t> and the individuals who have help shape him. The team of bartenders consists of thoughtful taste makers with a passion for spirit driven experiences that give way to memorable hospitality.  Agave is celebrated as experts curate a creative and polished experience. The menu is made up of ingredients and techniques that reflect an appreciation for progressive Mexican Cocktails and Spirits. </a:t>
            </a:r>
            <a:endParaRPr sz="700"/>
          </a:p>
        </p:txBody>
      </p:sp>
      <p:pic>
        <p:nvPicPr>
          <p:cNvPr id="138" name="Google Shape;138;p26" title="Cantina Rosa™ Full Lockup - Pink - For Smaller Use.png"/>
          <p:cNvPicPr preferRelativeResize="0"/>
          <p:nvPr/>
        </p:nvPicPr>
        <p:blipFill rotWithShape="1">
          <a:blip r:embed="rId3">
            <a:alphaModFix/>
          </a:blip>
          <a:srcRect b="92995" l="8845" r="9033" t="-3450"/>
          <a:stretch/>
        </p:blipFill>
        <p:spPr>
          <a:xfrm>
            <a:off x="-150400" y="4659525"/>
            <a:ext cx="9512474" cy="367601"/>
          </a:xfrm>
          <a:prstGeom prst="rect">
            <a:avLst/>
          </a:prstGeom>
          <a:noFill/>
          <a:ln>
            <a:noFill/>
          </a:ln>
        </p:spPr>
      </p:pic>
      <p:pic>
        <p:nvPicPr>
          <p:cNvPr id="139" name="Google Shape;139;p26" title="Cantina_Rosa.jpg"/>
          <p:cNvPicPr preferRelativeResize="0"/>
          <p:nvPr/>
        </p:nvPicPr>
        <p:blipFill rotWithShape="1">
          <a:blip r:embed="rId4">
            <a:alphaModFix/>
          </a:blip>
          <a:srcRect b="10689" l="0" r="0" t="26654"/>
          <a:stretch/>
        </p:blipFill>
        <p:spPr>
          <a:xfrm>
            <a:off x="0" y="0"/>
            <a:ext cx="9144000" cy="286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3" name="Shape 143"/>
        <p:cNvGrpSpPr/>
        <p:nvPr/>
      </p:nvGrpSpPr>
      <p:grpSpPr>
        <a:xfrm>
          <a:off x="0" y="0"/>
          <a:ext cx="0" cy="0"/>
          <a:chOff x="0" y="0"/>
          <a:chExt cx="0" cy="0"/>
        </a:xfrm>
      </p:grpSpPr>
      <p:cxnSp>
        <p:nvCxnSpPr>
          <p:cNvPr id="144" name="Google Shape;144;p27"/>
          <p:cNvCxnSpPr/>
          <p:nvPr/>
        </p:nvCxnSpPr>
        <p:spPr>
          <a:xfrm rot="-5668">
            <a:off x="813238" y="2363205"/>
            <a:ext cx="4366806" cy="0"/>
          </a:xfrm>
          <a:prstGeom prst="straightConnector1">
            <a:avLst/>
          </a:prstGeom>
          <a:noFill/>
          <a:ln cap="flat" cmpd="sng" w="9525">
            <a:solidFill>
              <a:srgbClr val="FFFFFF"/>
            </a:solidFill>
            <a:prstDash val="solid"/>
            <a:round/>
            <a:headEnd len="sm" w="sm" type="none"/>
            <a:tailEnd len="sm" w="sm" type="none"/>
          </a:ln>
        </p:spPr>
      </p:cxnSp>
      <p:cxnSp>
        <p:nvCxnSpPr>
          <p:cNvPr id="145" name="Google Shape;145;p27"/>
          <p:cNvCxnSpPr/>
          <p:nvPr/>
        </p:nvCxnSpPr>
        <p:spPr>
          <a:xfrm rot="-5668">
            <a:off x="813238" y="3519062"/>
            <a:ext cx="4366806" cy="0"/>
          </a:xfrm>
          <a:prstGeom prst="straightConnector1">
            <a:avLst/>
          </a:prstGeom>
          <a:noFill/>
          <a:ln cap="flat" cmpd="sng" w="9525">
            <a:solidFill>
              <a:srgbClr val="FFFFFF"/>
            </a:solidFill>
            <a:prstDash val="solid"/>
            <a:round/>
            <a:headEnd len="sm" w="sm" type="none"/>
            <a:tailEnd len="sm" w="sm" type="none"/>
          </a:ln>
        </p:spPr>
      </p:cxnSp>
      <p:sp>
        <p:nvSpPr>
          <p:cNvPr id="146" name="Google Shape;146;p27"/>
          <p:cNvSpPr txBox="1"/>
          <p:nvPr/>
        </p:nvSpPr>
        <p:spPr>
          <a:xfrm>
            <a:off x="762277" y="419100"/>
            <a:ext cx="5290536" cy="854075"/>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 sz="5000" u="none" cap="none" strike="noStrike">
                <a:solidFill>
                  <a:srgbClr val="FFFFFF"/>
                </a:solidFill>
                <a:latin typeface="Livvic"/>
                <a:ea typeface="Livvic"/>
                <a:cs typeface="Livvic"/>
                <a:sym typeface="Livvic"/>
              </a:rPr>
              <a:t>Mission</a:t>
            </a:r>
            <a:endParaRPr sz="700"/>
          </a:p>
        </p:txBody>
      </p:sp>
      <p:sp>
        <p:nvSpPr>
          <p:cNvPr id="147" name="Google Shape;147;p27"/>
          <p:cNvSpPr txBox="1"/>
          <p:nvPr/>
        </p:nvSpPr>
        <p:spPr>
          <a:xfrm>
            <a:off x="524152" y="1391286"/>
            <a:ext cx="1016400" cy="769500"/>
          </a:xfrm>
          <a:prstGeom prst="rect">
            <a:avLst/>
          </a:prstGeom>
          <a:noFill/>
          <a:ln>
            <a:noFill/>
          </a:ln>
        </p:spPr>
        <p:txBody>
          <a:bodyPr anchorCtr="0" anchor="t" bIns="0" lIns="0" spcFirstLastPara="1" rIns="0" wrap="square" tIns="0">
            <a:spAutoFit/>
          </a:bodyPr>
          <a:lstStyle/>
          <a:p>
            <a:pPr indent="0" lvl="0" marL="0" marR="0" rtl="0" algn="r">
              <a:lnSpc>
                <a:spcPct val="140004"/>
              </a:lnSpc>
              <a:spcBef>
                <a:spcPts val="0"/>
              </a:spcBef>
              <a:spcAft>
                <a:spcPts val="0"/>
              </a:spcAft>
              <a:buNone/>
            </a:pPr>
            <a:r>
              <a:rPr b="1" i="0" lang="en" sz="5000" u="none" cap="none" strike="noStrike">
                <a:solidFill>
                  <a:srgbClr val="F1277A"/>
                </a:solidFill>
                <a:latin typeface="Livvic"/>
                <a:ea typeface="Livvic"/>
                <a:cs typeface="Livvic"/>
                <a:sym typeface="Livvic"/>
              </a:rPr>
              <a:t>01</a:t>
            </a:r>
            <a:endParaRPr sz="700">
              <a:solidFill>
                <a:srgbClr val="F1277A"/>
              </a:solidFill>
            </a:endParaRPr>
          </a:p>
        </p:txBody>
      </p:sp>
      <p:sp>
        <p:nvSpPr>
          <p:cNvPr id="148" name="Google Shape;148;p27"/>
          <p:cNvSpPr txBox="1"/>
          <p:nvPr/>
        </p:nvSpPr>
        <p:spPr>
          <a:xfrm>
            <a:off x="1681461" y="1381755"/>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600">
                <a:solidFill>
                  <a:srgbClr val="FFFFFF"/>
                </a:solidFill>
              </a:rPr>
              <a:t>Celebrate Cult</a:t>
            </a:r>
            <a:r>
              <a:rPr b="0" i="0" lang="en" sz="1600" u="none" cap="none" strike="noStrike">
                <a:solidFill>
                  <a:srgbClr val="FFFFFF"/>
                </a:solidFill>
                <a:latin typeface="Arial"/>
                <a:ea typeface="Arial"/>
                <a:cs typeface="Arial"/>
                <a:sym typeface="Arial"/>
              </a:rPr>
              <a:t>ural Heritage</a:t>
            </a:r>
            <a:endParaRPr sz="700"/>
          </a:p>
        </p:txBody>
      </p:sp>
      <p:sp>
        <p:nvSpPr>
          <p:cNvPr id="149" name="Google Shape;149;p27"/>
          <p:cNvSpPr txBox="1"/>
          <p:nvPr/>
        </p:nvSpPr>
        <p:spPr>
          <a:xfrm>
            <a:off x="1681462" y="1692912"/>
            <a:ext cx="3971100" cy="575700"/>
          </a:xfrm>
          <a:prstGeom prst="rect">
            <a:avLst/>
          </a:prstGeom>
          <a:noFill/>
          <a:ln>
            <a:noFill/>
          </a:ln>
        </p:spPr>
        <p:txBody>
          <a:bodyPr anchorCtr="0" anchor="t" bIns="0" lIns="0" spcFirstLastPara="1" rIns="0" wrap="square" tIns="0">
            <a:spAutoFit/>
          </a:bodyPr>
          <a:lstStyle/>
          <a:p>
            <a:pPr indent="0" lvl="0" marL="0" rtl="0" algn="just">
              <a:lnSpc>
                <a:spcPct val="120000"/>
              </a:lnSpc>
              <a:spcBef>
                <a:spcPts val="0"/>
              </a:spcBef>
              <a:spcAft>
                <a:spcPts val="0"/>
              </a:spcAft>
              <a:buClr>
                <a:schemeClr val="dk1"/>
              </a:buClr>
              <a:buFont typeface="Arial"/>
              <a:buNone/>
            </a:pPr>
            <a:r>
              <a:rPr lang="en" sz="1100">
                <a:solidFill>
                  <a:schemeClr val="lt1"/>
                </a:solidFill>
              </a:rPr>
              <a:t>The Hyde Park area is a collective of cultures and people groups. “Bar” will enfold hispanic heritage into the neighborhood and community through food &amp; beverages. </a:t>
            </a:r>
            <a:endParaRPr sz="700"/>
          </a:p>
        </p:txBody>
      </p:sp>
      <p:sp>
        <p:nvSpPr>
          <p:cNvPr id="150" name="Google Shape;150;p27"/>
          <p:cNvSpPr txBox="1"/>
          <p:nvPr/>
        </p:nvSpPr>
        <p:spPr>
          <a:xfrm>
            <a:off x="524152" y="2547781"/>
            <a:ext cx="1016400" cy="769500"/>
          </a:xfrm>
          <a:prstGeom prst="rect">
            <a:avLst/>
          </a:prstGeom>
          <a:noFill/>
          <a:ln>
            <a:noFill/>
          </a:ln>
        </p:spPr>
        <p:txBody>
          <a:bodyPr anchorCtr="0" anchor="t" bIns="0" lIns="0" spcFirstLastPara="1" rIns="0" wrap="square" tIns="0">
            <a:spAutoFit/>
          </a:bodyPr>
          <a:lstStyle/>
          <a:p>
            <a:pPr indent="0" lvl="0" marL="0" marR="0" rtl="0" algn="r">
              <a:lnSpc>
                <a:spcPct val="140004"/>
              </a:lnSpc>
              <a:spcBef>
                <a:spcPts val="0"/>
              </a:spcBef>
              <a:spcAft>
                <a:spcPts val="0"/>
              </a:spcAft>
              <a:buNone/>
            </a:pPr>
            <a:r>
              <a:rPr b="1" i="0" lang="en" sz="5000" u="none" cap="none" strike="noStrike">
                <a:solidFill>
                  <a:srgbClr val="F1277A"/>
                </a:solidFill>
                <a:latin typeface="Livvic"/>
                <a:ea typeface="Livvic"/>
                <a:cs typeface="Livvic"/>
                <a:sym typeface="Livvic"/>
              </a:rPr>
              <a:t>02</a:t>
            </a:r>
            <a:endParaRPr sz="700">
              <a:solidFill>
                <a:srgbClr val="F1277A"/>
              </a:solidFill>
            </a:endParaRPr>
          </a:p>
        </p:txBody>
      </p:sp>
      <p:sp>
        <p:nvSpPr>
          <p:cNvPr id="151" name="Google Shape;151;p27"/>
          <p:cNvSpPr txBox="1"/>
          <p:nvPr/>
        </p:nvSpPr>
        <p:spPr>
          <a:xfrm>
            <a:off x="1681461" y="2538249"/>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600" u="none" cap="none" strike="noStrike">
                <a:solidFill>
                  <a:srgbClr val="FFFFFF"/>
                </a:solidFill>
                <a:latin typeface="Arial"/>
                <a:ea typeface="Arial"/>
                <a:cs typeface="Arial"/>
                <a:sym typeface="Arial"/>
              </a:rPr>
              <a:t>Embody "Chido"</a:t>
            </a:r>
            <a:endParaRPr sz="700"/>
          </a:p>
        </p:txBody>
      </p:sp>
      <p:sp>
        <p:nvSpPr>
          <p:cNvPr id="152" name="Google Shape;152;p27"/>
          <p:cNvSpPr txBox="1"/>
          <p:nvPr/>
        </p:nvSpPr>
        <p:spPr>
          <a:xfrm>
            <a:off x="1681462" y="2849406"/>
            <a:ext cx="3971100" cy="5757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 sz="1100">
                <a:solidFill>
                  <a:srgbClr val="FFFFFF"/>
                </a:solidFill>
              </a:rPr>
              <a:t>“Bar” </a:t>
            </a:r>
            <a:r>
              <a:rPr b="0" i="0" lang="en" sz="1100" u="none" cap="none" strike="noStrike">
                <a:solidFill>
                  <a:srgbClr val="FFFFFF"/>
                </a:solidFill>
                <a:latin typeface="Arial"/>
                <a:ea typeface="Arial"/>
                <a:cs typeface="Arial"/>
                <a:sym typeface="Arial"/>
              </a:rPr>
              <a:t>w</a:t>
            </a:r>
            <a:r>
              <a:rPr lang="en" sz="1100">
                <a:solidFill>
                  <a:srgbClr val="FFFFFF"/>
                </a:solidFill>
              </a:rPr>
              <a:t>ill </a:t>
            </a:r>
            <a:r>
              <a:rPr b="0" i="0" lang="en" sz="1100" u="none" cap="none" strike="noStrike">
                <a:solidFill>
                  <a:srgbClr val="FFFFFF"/>
                </a:solidFill>
                <a:latin typeface="Arial"/>
                <a:ea typeface="Arial"/>
                <a:cs typeface="Arial"/>
                <a:sym typeface="Arial"/>
              </a:rPr>
              <a:t>be a place that attracts both young professionals as well as mature established locals with an inviting atmosphere to relax, enjoy, be engaged and most importantly have fun. </a:t>
            </a:r>
            <a:endParaRPr sz="700"/>
          </a:p>
        </p:txBody>
      </p:sp>
      <p:sp>
        <p:nvSpPr>
          <p:cNvPr id="153" name="Google Shape;153;p27"/>
          <p:cNvSpPr txBox="1"/>
          <p:nvPr/>
        </p:nvSpPr>
        <p:spPr>
          <a:xfrm>
            <a:off x="524152" y="3698875"/>
            <a:ext cx="1016400" cy="769500"/>
          </a:xfrm>
          <a:prstGeom prst="rect">
            <a:avLst/>
          </a:prstGeom>
          <a:noFill/>
          <a:ln>
            <a:noFill/>
          </a:ln>
        </p:spPr>
        <p:txBody>
          <a:bodyPr anchorCtr="0" anchor="t" bIns="0" lIns="0" spcFirstLastPara="1" rIns="0" wrap="square" tIns="0">
            <a:spAutoFit/>
          </a:bodyPr>
          <a:lstStyle/>
          <a:p>
            <a:pPr indent="0" lvl="0" marL="0" marR="0" rtl="0" algn="r">
              <a:lnSpc>
                <a:spcPct val="140004"/>
              </a:lnSpc>
              <a:spcBef>
                <a:spcPts val="0"/>
              </a:spcBef>
              <a:spcAft>
                <a:spcPts val="0"/>
              </a:spcAft>
              <a:buNone/>
            </a:pPr>
            <a:r>
              <a:rPr b="1" i="0" lang="en" sz="5000" u="none" cap="none" strike="noStrike">
                <a:solidFill>
                  <a:srgbClr val="F1277A"/>
                </a:solidFill>
                <a:latin typeface="Livvic"/>
                <a:ea typeface="Livvic"/>
                <a:cs typeface="Livvic"/>
                <a:sym typeface="Livvic"/>
              </a:rPr>
              <a:t>03</a:t>
            </a:r>
            <a:endParaRPr sz="700">
              <a:solidFill>
                <a:srgbClr val="F1277A"/>
              </a:solidFill>
            </a:endParaRPr>
          </a:p>
        </p:txBody>
      </p:sp>
      <p:sp>
        <p:nvSpPr>
          <p:cNvPr id="154" name="Google Shape;154;p27"/>
          <p:cNvSpPr txBox="1"/>
          <p:nvPr/>
        </p:nvSpPr>
        <p:spPr>
          <a:xfrm>
            <a:off x="1681461" y="3689343"/>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600" u="none" cap="none" strike="noStrike">
                <a:solidFill>
                  <a:srgbClr val="FFFFFF"/>
                </a:solidFill>
                <a:latin typeface="Arial"/>
                <a:ea typeface="Arial"/>
                <a:cs typeface="Arial"/>
                <a:sym typeface="Arial"/>
              </a:rPr>
              <a:t>Build Community</a:t>
            </a:r>
            <a:endParaRPr sz="700"/>
          </a:p>
        </p:txBody>
      </p:sp>
      <p:sp>
        <p:nvSpPr>
          <p:cNvPr id="155" name="Google Shape;155;p27"/>
          <p:cNvSpPr txBox="1"/>
          <p:nvPr/>
        </p:nvSpPr>
        <p:spPr>
          <a:xfrm>
            <a:off x="1681449" y="4000500"/>
            <a:ext cx="4366800" cy="575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The Hispanic idea of community revolves around food and drinks enjoyed together.  The heart of </a:t>
            </a:r>
            <a:r>
              <a:rPr lang="en" sz="1100">
                <a:solidFill>
                  <a:srgbClr val="FFFFFF"/>
                </a:solidFill>
              </a:rPr>
              <a:t>bar is</a:t>
            </a:r>
            <a:r>
              <a:rPr b="0" i="0" lang="en" sz="1100" u="none" cap="none" strike="noStrike">
                <a:solidFill>
                  <a:srgbClr val="FFFFFF"/>
                </a:solidFill>
                <a:latin typeface="Arial"/>
                <a:ea typeface="Arial"/>
                <a:cs typeface="Arial"/>
                <a:sym typeface="Arial"/>
              </a:rPr>
              <a:t> to come together, enjoy life together, and build friendships over good food and drinks. </a:t>
            </a:r>
            <a:endParaRPr sz="700"/>
          </a:p>
        </p:txBody>
      </p:sp>
      <p:pic>
        <p:nvPicPr>
          <p:cNvPr id="156" name="Google Shape;156;p27" title="Cantina Rosa™ Full Lockup - Pink - For Smaller Use.png"/>
          <p:cNvPicPr preferRelativeResize="0"/>
          <p:nvPr/>
        </p:nvPicPr>
        <p:blipFill rotWithShape="1">
          <a:blip r:embed="rId3">
            <a:alphaModFix/>
          </a:blip>
          <a:srcRect b="92995" l="8845" r="9033" t="-3450"/>
          <a:stretch/>
        </p:blipFill>
        <p:spPr>
          <a:xfrm rot="-5400000">
            <a:off x="6099713" y="2392637"/>
            <a:ext cx="5309025" cy="3676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0" name="Shape 160"/>
        <p:cNvGrpSpPr/>
        <p:nvPr/>
      </p:nvGrpSpPr>
      <p:grpSpPr>
        <a:xfrm>
          <a:off x="0" y="0"/>
          <a:ext cx="0" cy="0"/>
          <a:chOff x="0" y="0"/>
          <a:chExt cx="0" cy="0"/>
        </a:xfrm>
      </p:grpSpPr>
      <p:sp>
        <p:nvSpPr>
          <p:cNvPr id="161" name="Google Shape;161;p28"/>
          <p:cNvSpPr txBox="1"/>
          <p:nvPr/>
        </p:nvSpPr>
        <p:spPr>
          <a:xfrm>
            <a:off x="514350" y="1266233"/>
            <a:ext cx="2007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800" u="none" cap="none" strike="noStrike">
                <a:solidFill>
                  <a:schemeClr val="lt1"/>
                </a:solidFill>
              </a:rPr>
              <a:t>The Vibe</a:t>
            </a:r>
            <a:endParaRPr b="1" sz="700">
              <a:solidFill>
                <a:schemeClr val="lt1"/>
              </a:solidFill>
            </a:endParaRPr>
          </a:p>
        </p:txBody>
      </p:sp>
      <p:sp>
        <p:nvSpPr>
          <p:cNvPr id="162" name="Google Shape;162;p28"/>
          <p:cNvSpPr txBox="1"/>
          <p:nvPr/>
        </p:nvSpPr>
        <p:spPr>
          <a:xfrm>
            <a:off x="514350" y="383582"/>
            <a:ext cx="5290500" cy="7080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 sz="4600" u="none" cap="none" strike="noStrike">
                <a:solidFill>
                  <a:srgbClr val="FFFFFF"/>
                </a:solidFill>
                <a:latin typeface="Livvic"/>
                <a:ea typeface="Livvic"/>
                <a:cs typeface="Livvic"/>
                <a:sym typeface="Livvic"/>
              </a:rPr>
              <a:t>Atmosphere</a:t>
            </a:r>
            <a:endParaRPr sz="300"/>
          </a:p>
        </p:txBody>
      </p:sp>
      <p:sp>
        <p:nvSpPr>
          <p:cNvPr id="163" name="Google Shape;163;p28"/>
          <p:cNvSpPr/>
          <p:nvPr/>
        </p:nvSpPr>
        <p:spPr>
          <a:xfrm>
            <a:off x="5922437" y="3208196"/>
            <a:ext cx="1606496" cy="1580835"/>
          </a:xfrm>
          <a:custGeom>
            <a:rect b="b" l="l" r="r" t="t"/>
            <a:pathLst>
              <a:path extrusionOk="0" h="3161670" w="3212992">
                <a:moveTo>
                  <a:pt x="0" y="0"/>
                </a:moveTo>
                <a:lnTo>
                  <a:pt x="3212992" y="0"/>
                </a:lnTo>
                <a:lnTo>
                  <a:pt x="3212992" y="3161670"/>
                </a:lnTo>
                <a:lnTo>
                  <a:pt x="0" y="3161670"/>
                </a:lnTo>
                <a:lnTo>
                  <a:pt x="0" y="0"/>
                </a:lnTo>
                <a:close/>
              </a:path>
            </a:pathLst>
          </a:custGeom>
          <a:blipFill rotWithShape="1">
            <a:blip r:embed="rId3">
              <a:alphaModFix/>
            </a:blip>
            <a:stretch>
              <a:fillRect b="0" l="-23777" r="-23777" t="0"/>
            </a:stretch>
          </a:blipFill>
          <a:ln>
            <a:noFill/>
          </a:ln>
        </p:spPr>
      </p:sp>
      <p:sp>
        <p:nvSpPr>
          <p:cNvPr id="164" name="Google Shape;164;p28"/>
          <p:cNvSpPr/>
          <p:nvPr/>
        </p:nvSpPr>
        <p:spPr>
          <a:xfrm>
            <a:off x="4329113" y="1818522"/>
            <a:ext cx="1497482" cy="1538343"/>
          </a:xfrm>
          <a:custGeom>
            <a:rect b="b" l="l" r="r" t="t"/>
            <a:pathLst>
              <a:path extrusionOk="0" h="3076686" w="2994964">
                <a:moveTo>
                  <a:pt x="0" y="0"/>
                </a:moveTo>
                <a:lnTo>
                  <a:pt x="2994964" y="0"/>
                </a:lnTo>
                <a:lnTo>
                  <a:pt x="2994964" y="3076686"/>
                </a:lnTo>
                <a:lnTo>
                  <a:pt x="0" y="3076686"/>
                </a:lnTo>
                <a:lnTo>
                  <a:pt x="0" y="0"/>
                </a:lnTo>
                <a:close/>
              </a:path>
            </a:pathLst>
          </a:custGeom>
          <a:blipFill rotWithShape="1">
            <a:blip r:embed="rId4">
              <a:alphaModFix/>
            </a:blip>
            <a:stretch>
              <a:fillRect b="0" l="-27189" r="-27189" t="0"/>
            </a:stretch>
          </a:blipFill>
          <a:ln>
            <a:noFill/>
          </a:ln>
        </p:spPr>
      </p:sp>
      <p:sp>
        <p:nvSpPr>
          <p:cNvPr id="165" name="Google Shape;165;p28"/>
          <p:cNvSpPr/>
          <p:nvPr/>
        </p:nvSpPr>
        <p:spPr>
          <a:xfrm>
            <a:off x="7624183" y="1918929"/>
            <a:ext cx="1138817" cy="1408256"/>
          </a:xfrm>
          <a:custGeom>
            <a:rect b="b" l="l" r="r" t="t"/>
            <a:pathLst>
              <a:path extrusionOk="0" h="2816512" w="2277634">
                <a:moveTo>
                  <a:pt x="0" y="0"/>
                </a:moveTo>
                <a:lnTo>
                  <a:pt x="2277634" y="0"/>
                </a:lnTo>
                <a:lnTo>
                  <a:pt x="2277634" y="2816512"/>
                </a:lnTo>
                <a:lnTo>
                  <a:pt x="0" y="2816512"/>
                </a:lnTo>
                <a:lnTo>
                  <a:pt x="0" y="0"/>
                </a:lnTo>
                <a:close/>
              </a:path>
            </a:pathLst>
          </a:custGeom>
          <a:blipFill rotWithShape="1">
            <a:blip r:embed="rId5">
              <a:alphaModFix/>
            </a:blip>
            <a:stretch>
              <a:fillRect b="0" l="-42744" r="-42744" t="0"/>
            </a:stretch>
          </a:blipFill>
          <a:ln>
            <a:noFill/>
          </a:ln>
        </p:spPr>
      </p:sp>
      <p:sp>
        <p:nvSpPr>
          <p:cNvPr id="166" name="Google Shape;166;p28"/>
          <p:cNvSpPr/>
          <p:nvPr/>
        </p:nvSpPr>
        <p:spPr>
          <a:xfrm>
            <a:off x="4329113" y="3478186"/>
            <a:ext cx="1494471" cy="1310845"/>
          </a:xfrm>
          <a:custGeom>
            <a:rect b="b" l="l" r="r" t="t"/>
            <a:pathLst>
              <a:path extrusionOk="0" h="2621689" w="2988941">
                <a:moveTo>
                  <a:pt x="0" y="0"/>
                </a:moveTo>
                <a:lnTo>
                  <a:pt x="2988941" y="0"/>
                </a:lnTo>
                <a:lnTo>
                  <a:pt x="2988941" y="2621689"/>
                </a:lnTo>
                <a:lnTo>
                  <a:pt x="0" y="2621689"/>
                </a:lnTo>
                <a:lnTo>
                  <a:pt x="0" y="0"/>
                </a:lnTo>
                <a:close/>
              </a:path>
            </a:pathLst>
          </a:custGeom>
          <a:blipFill rotWithShape="1">
            <a:blip r:embed="rId6">
              <a:alphaModFix/>
            </a:blip>
            <a:stretch>
              <a:fillRect b="-449" l="0" r="-32751" t="-449"/>
            </a:stretch>
          </a:blipFill>
          <a:ln>
            <a:noFill/>
          </a:ln>
        </p:spPr>
      </p:sp>
      <p:sp>
        <p:nvSpPr>
          <p:cNvPr id="167" name="Google Shape;167;p28"/>
          <p:cNvSpPr/>
          <p:nvPr/>
        </p:nvSpPr>
        <p:spPr>
          <a:xfrm>
            <a:off x="5922437" y="1511535"/>
            <a:ext cx="1606496" cy="1584857"/>
          </a:xfrm>
          <a:custGeom>
            <a:rect b="b" l="l" r="r" t="t"/>
            <a:pathLst>
              <a:path extrusionOk="0" h="3169714" w="3212992">
                <a:moveTo>
                  <a:pt x="0" y="0"/>
                </a:moveTo>
                <a:lnTo>
                  <a:pt x="3212992" y="0"/>
                </a:lnTo>
                <a:lnTo>
                  <a:pt x="3212992" y="3169714"/>
                </a:lnTo>
                <a:lnTo>
                  <a:pt x="0" y="3169714"/>
                </a:lnTo>
                <a:lnTo>
                  <a:pt x="0" y="0"/>
                </a:lnTo>
                <a:close/>
              </a:path>
            </a:pathLst>
          </a:custGeom>
          <a:blipFill rotWithShape="1">
            <a:blip r:embed="rId7">
              <a:alphaModFix/>
            </a:blip>
            <a:stretch>
              <a:fillRect b="0" l="-23991" r="-23991" t="0"/>
            </a:stretch>
          </a:blipFill>
          <a:ln>
            <a:noFill/>
          </a:ln>
        </p:spPr>
      </p:sp>
      <p:sp>
        <p:nvSpPr>
          <p:cNvPr id="168" name="Google Shape;168;p28"/>
          <p:cNvSpPr/>
          <p:nvPr/>
        </p:nvSpPr>
        <p:spPr>
          <a:xfrm>
            <a:off x="7624183" y="354469"/>
            <a:ext cx="1138817" cy="1464053"/>
          </a:xfrm>
          <a:custGeom>
            <a:rect b="b" l="l" r="r" t="t"/>
            <a:pathLst>
              <a:path extrusionOk="0" h="2928106" w="2277634">
                <a:moveTo>
                  <a:pt x="0" y="0"/>
                </a:moveTo>
                <a:lnTo>
                  <a:pt x="2277634" y="0"/>
                </a:lnTo>
                <a:lnTo>
                  <a:pt x="2277634" y="2928107"/>
                </a:lnTo>
                <a:lnTo>
                  <a:pt x="0" y="2928107"/>
                </a:lnTo>
                <a:lnTo>
                  <a:pt x="0" y="0"/>
                </a:lnTo>
                <a:close/>
              </a:path>
            </a:pathLst>
          </a:custGeom>
          <a:blipFill rotWithShape="1">
            <a:blip r:embed="rId8">
              <a:alphaModFix/>
            </a:blip>
            <a:stretch>
              <a:fillRect b="-8338" l="0" r="0" t="-8338"/>
            </a:stretch>
          </a:blipFill>
          <a:ln>
            <a:noFill/>
          </a:ln>
        </p:spPr>
      </p:sp>
      <p:sp>
        <p:nvSpPr>
          <p:cNvPr id="169" name="Google Shape;169;p28"/>
          <p:cNvSpPr/>
          <p:nvPr/>
        </p:nvSpPr>
        <p:spPr>
          <a:xfrm>
            <a:off x="5922437" y="354469"/>
            <a:ext cx="1606496" cy="1044732"/>
          </a:xfrm>
          <a:custGeom>
            <a:rect b="b" l="l" r="r" t="t"/>
            <a:pathLst>
              <a:path extrusionOk="0" h="2089463" w="3212992">
                <a:moveTo>
                  <a:pt x="0" y="0"/>
                </a:moveTo>
                <a:lnTo>
                  <a:pt x="3212992" y="0"/>
                </a:lnTo>
                <a:lnTo>
                  <a:pt x="3212992" y="2089464"/>
                </a:lnTo>
                <a:lnTo>
                  <a:pt x="0" y="2089464"/>
                </a:lnTo>
                <a:lnTo>
                  <a:pt x="0" y="0"/>
                </a:lnTo>
                <a:close/>
              </a:path>
            </a:pathLst>
          </a:custGeom>
          <a:blipFill rotWithShape="1">
            <a:blip r:embed="rId9">
              <a:alphaModFix/>
            </a:blip>
            <a:stretch>
              <a:fillRect b="-1257" l="0" r="0" t="-1257"/>
            </a:stretch>
          </a:blipFill>
          <a:ln>
            <a:noFill/>
          </a:ln>
        </p:spPr>
      </p:sp>
      <p:sp>
        <p:nvSpPr>
          <p:cNvPr id="170" name="Google Shape;170;p28"/>
          <p:cNvSpPr txBox="1"/>
          <p:nvPr/>
        </p:nvSpPr>
        <p:spPr>
          <a:xfrm>
            <a:off x="514350" y="1662906"/>
            <a:ext cx="3399600" cy="28107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lang="en" sz="1100">
                <a:solidFill>
                  <a:srgbClr val="FFFFFF"/>
                </a:solidFill>
              </a:rPr>
              <a:t>“Bar”</a:t>
            </a:r>
            <a:r>
              <a:rPr b="0" i="0" lang="en" sz="1100" u="none" cap="none" strike="noStrike">
                <a:solidFill>
                  <a:srgbClr val="FFFFFF"/>
                </a:solidFill>
                <a:latin typeface="Arial"/>
                <a:ea typeface="Arial"/>
                <a:cs typeface="Arial"/>
                <a:sym typeface="Arial"/>
              </a:rPr>
              <a:t> </a:t>
            </a:r>
            <a:r>
              <a:rPr lang="en" sz="1100">
                <a:solidFill>
                  <a:schemeClr val="lt1"/>
                </a:solidFill>
              </a:rPr>
              <a:t>is at its core is a sophisticated Tequila Bar with rare Mescals, thoughtfully crafted small plates and an atmosphere to match. Art installations, pottery, comfortable seating and both small and generous tables to accommodate intimate rendezvous and smaller groups of colleagues, close friends and family.</a:t>
            </a:r>
            <a:endParaRPr sz="700"/>
          </a:p>
          <a:p>
            <a:pPr indent="0" lvl="0" marL="0" marR="0" rtl="0" algn="just">
              <a:lnSpc>
                <a:spcPct val="120000"/>
              </a:lnSpc>
              <a:spcBef>
                <a:spcPts val="0"/>
              </a:spcBef>
              <a:spcAft>
                <a:spcPts val="0"/>
              </a:spcAft>
              <a:buNone/>
            </a:pPr>
            <a:r>
              <a:t/>
            </a:r>
            <a:endParaRPr sz="1100">
              <a:solidFill>
                <a:srgbClr val="FFFFFF"/>
              </a:solidFill>
            </a:endParaRPr>
          </a:p>
          <a:p>
            <a:pPr indent="0" lvl="0" marL="0" marR="0" rtl="0" algn="just">
              <a:lnSpc>
                <a:spcPct val="120000"/>
              </a:lnSpc>
              <a:spcBef>
                <a:spcPts val="0"/>
              </a:spcBef>
              <a:spcAft>
                <a:spcPts val="0"/>
              </a:spcAft>
              <a:buNone/>
            </a:pPr>
            <a:r>
              <a:rPr lang="en" sz="1100">
                <a:solidFill>
                  <a:srgbClr val="FFFFFF"/>
                </a:solidFill>
              </a:rPr>
              <a:t>In a latter phase:</a:t>
            </a:r>
            <a:endParaRPr sz="1100">
              <a:solidFill>
                <a:srgbClr val="FFFFFF"/>
              </a:solidFill>
            </a:endParaRPr>
          </a:p>
          <a:p>
            <a:pPr indent="0" lvl="0" marL="0" marR="0" rtl="0" algn="just">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A small outdoor patio reminiscent of the courtyards in Spanish homes provides an extension of the interior space to enjoy the open air when the weather is favorable. </a:t>
            </a:r>
            <a:endParaRPr sz="700"/>
          </a:p>
          <a:p>
            <a:pPr indent="0" lvl="0" marL="0" marR="0" rtl="0" algn="just">
              <a:lnSpc>
                <a:spcPct val="120000"/>
              </a:lnSpc>
              <a:spcBef>
                <a:spcPts val="0"/>
              </a:spcBef>
              <a:spcAft>
                <a:spcPts val="0"/>
              </a:spcAft>
              <a:buNone/>
            </a:pPr>
            <a:r>
              <a:t/>
            </a:r>
            <a:endParaRPr b="0" i="0" sz="1100" u="none" cap="none" strike="noStrike">
              <a:solidFill>
                <a:srgbClr val="FFFFFF"/>
              </a:solidFill>
              <a:latin typeface="Arial"/>
              <a:ea typeface="Arial"/>
              <a:cs typeface="Arial"/>
              <a:sym typeface="Arial"/>
            </a:endParaRPr>
          </a:p>
          <a:p>
            <a:pPr indent="0" lvl="0" marL="0" marR="0" rtl="0" algn="just">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a:t>
            </a:r>
            <a:endParaRPr sz="700"/>
          </a:p>
        </p:txBody>
      </p:sp>
      <p:pic>
        <p:nvPicPr>
          <p:cNvPr id="171" name="Google Shape;171;p28"/>
          <p:cNvPicPr preferRelativeResize="0"/>
          <p:nvPr/>
        </p:nvPicPr>
        <p:blipFill rotWithShape="1">
          <a:blip r:embed="rId10">
            <a:alphaModFix/>
          </a:blip>
          <a:srcRect b="0" l="35854" r="6898" t="0"/>
          <a:stretch/>
        </p:blipFill>
        <p:spPr>
          <a:xfrm>
            <a:off x="4329125" y="3356875"/>
            <a:ext cx="1475850" cy="1432150"/>
          </a:xfrm>
          <a:prstGeom prst="rect">
            <a:avLst/>
          </a:prstGeom>
          <a:noFill/>
          <a:ln>
            <a:noFill/>
          </a:ln>
        </p:spPr>
      </p:pic>
      <p:pic>
        <p:nvPicPr>
          <p:cNvPr id="172" name="Google Shape;172;p28" title="images-15.jpg"/>
          <p:cNvPicPr preferRelativeResize="0"/>
          <p:nvPr/>
        </p:nvPicPr>
        <p:blipFill rotWithShape="1">
          <a:blip r:embed="rId11">
            <a:alphaModFix/>
          </a:blip>
          <a:srcRect b="9788" l="0" r="0" t="9788"/>
          <a:stretch/>
        </p:blipFill>
        <p:spPr>
          <a:xfrm>
            <a:off x="5922425" y="3096401"/>
            <a:ext cx="1606500" cy="1724875"/>
          </a:xfrm>
          <a:prstGeom prst="rect">
            <a:avLst/>
          </a:prstGeom>
          <a:noFill/>
          <a:ln>
            <a:noFill/>
          </a:ln>
        </p:spPr>
      </p:pic>
      <p:pic>
        <p:nvPicPr>
          <p:cNvPr id="173" name="Google Shape;173;p28" title="images-14.jpg"/>
          <p:cNvPicPr preferRelativeResize="0"/>
          <p:nvPr/>
        </p:nvPicPr>
        <p:blipFill rotWithShape="1">
          <a:blip r:embed="rId12">
            <a:alphaModFix/>
          </a:blip>
          <a:srcRect b="29898" l="0" r="0" t="0"/>
          <a:stretch/>
        </p:blipFill>
        <p:spPr>
          <a:xfrm>
            <a:off x="4329700" y="354475"/>
            <a:ext cx="1497475" cy="1340525"/>
          </a:xfrm>
          <a:prstGeom prst="rect">
            <a:avLst/>
          </a:prstGeom>
          <a:noFill/>
          <a:ln>
            <a:noFill/>
          </a:ln>
        </p:spPr>
      </p:pic>
      <p:pic>
        <p:nvPicPr>
          <p:cNvPr id="174" name="Google Shape;174;p28" title="images-11.jpg"/>
          <p:cNvPicPr preferRelativeResize="0"/>
          <p:nvPr/>
        </p:nvPicPr>
        <p:blipFill>
          <a:blip r:embed="rId13">
            <a:alphaModFix/>
          </a:blip>
          <a:stretch>
            <a:fillRect/>
          </a:stretch>
        </p:blipFill>
        <p:spPr>
          <a:xfrm>
            <a:off x="7624175" y="3399173"/>
            <a:ext cx="1138825" cy="14221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sp>
        <p:nvSpPr>
          <p:cNvPr id="179" name="Google Shape;179;p29"/>
          <p:cNvSpPr txBox="1"/>
          <p:nvPr/>
        </p:nvSpPr>
        <p:spPr>
          <a:xfrm>
            <a:off x="3339114" y="512763"/>
            <a:ext cx="3330000" cy="246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600" u="none" cap="none" strike="noStrike">
                <a:solidFill>
                  <a:srgbClr val="F1277A"/>
                </a:solidFill>
                <a:latin typeface="Arial"/>
                <a:ea typeface="Arial"/>
                <a:cs typeface="Arial"/>
                <a:sym typeface="Arial"/>
              </a:rPr>
              <a:t>Partner</a:t>
            </a:r>
            <a:endParaRPr sz="700">
              <a:solidFill>
                <a:srgbClr val="F1277A"/>
              </a:solidFill>
            </a:endParaRPr>
          </a:p>
        </p:txBody>
      </p:sp>
      <p:sp>
        <p:nvSpPr>
          <p:cNvPr id="180" name="Google Shape;180;p29"/>
          <p:cNvSpPr txBox="1"/>
          <p:nvPr/>
        </p:nvSpPr>
        <p:spPr>
          <a:xfrm>
            <a:off x="3339114" y="103188"/>
            <a:ext cx="5290500" cy="46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 sz="3000">
                <a:solidFill>
                  <a:srgbClr val="FFFFFF"/>
                </a:solidFill>
                <a:latin typeface="Livvic"/>
                <a:ea typeface="Livvic"/>
                <a:cs typeface="Livvic"/>
                <a:sym typeface="Livvic"/>
              </a:rPr>
              <a:t>Erick WIlliams</a:t>
            </a:r>
            <a:endParaRPr sz="700"/>
          </a:p>
        </p:txBody>
      </p:sp>
      <p:pic>
        <p:nvPicPr>
          <p:cNvPr id="181" name="Google Shape;181;p29" title="Cantina Rosa Pitch Deck (1).png"/>
          <p:cNvPicPr preferRelativeResize="0"/>
          <p:nvPr/>
        </p:nvPicPr>
        <p:blipFill>
          <a:blip r:embed="rId3">
            <a:alphaModFix/>
          </a:blip>
          <a:stretch>
            <a:fillRect/>
          </a:stretch>
        </p:blipFill>
        <p:spPr>
          <a:xfrm>
            <a:off x="-214675" y="0"/>
            <a:ext cx="9144000" cy="5143500"/>
          </a:xfrm>
          <a:prstGeom prst="rect">
            <a:avLst/>
          </a:prstGeom>
          <a:noFill/>
          <a:ln>
            <a:noFill/>
          </a:ln>
        </p:spPr>
      </p:pic>
      <p:sp>
        <p:nvSpPr>
          <p:cNvPr id="182" name="Google Shape;182;p29"/>
          <p:cNvSpPr txBox="1"/>
          <p:nvPr/>
        </p:nvSpPr>
        <p:spPr>
          <a:xfrm>
            <a:off x="3339125" y="823850"/>
            <a:ext cx="5590200" cy="37173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lang="en" sz="1050">
                <a:solidFill>
                  <a:srgbClr val="FFFFFF"/>
                </a:solidFill>
              </a:rPr>
              <a:t>It is with inimitable persistence, passion and drive to propel today’s dining experience that Erick Williams – Owner and Chef at Virtue Restaurant &amp; Hospitality – has carved a special niche in the restaurant industry.</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Opened in November 2018, Virtue was Williams’ first solo concept, and is nestled in the heart of the historic Hyde Park neighborhood, located on Chicago’s south side. The restaurant, which attracts guests both from throughout Chicagoland and around the globe, unites his 25 years of fine dining expertise, his love of Southern cuisine and his insatiable study of history and art as they relate to food culture.</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A Chicago native with a formidable career, Williams’ foray and eventual establishment in the culinary scene began at MK The Restaurant working alongside admired chef Michael Kornick. His home for nearly two decades, Williams held the position of Executive Chef at mk, where he was extolled for his farm-to-fork, seasonal approach. During his tenure, the restaurant amassed fiercely loyal patronage while consistently receiving accolades from coast to coast.</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The expertise Williams built over the years is reflected at Virtue with his precise sense of timing, immaculate presentation, deeply considered menu and a mantra of leading every guest experience with kindness.</a:t>
            </a:r>
            <a:endParaRPr sz="1050">
              <a:solidFill>
                <a:srgbClr val="FFFFFF"/>
              </a:solidFill>
            </a:endParaRPr>
          </a:p>
          <a:p>
            <a:pPr indent="0" lvl="0" marL="0" marR="0" rtl="0" algn="just">
              <a:lnSpc>
                <a:spcPct val="100000"/>
              </a:lnSpc>
              <a:spcBef>
                <a:spcPts val="0"/>
              </a:spcBef>
              <a:spcAft>
                <a:spcPts val="0"/>
              </a:spcAft>
              <a:buClr>
                <a:schemeClr val="dk1"/>
              </a:buClr>
              <a:buSzPts val="1100"/>
              <a:buFont typeface="Arial"/>
              <a:buNone/>
            </a:pPr>
            <a:r>
              <a:t/>
            </a:r>
            <a:endParaRPr sz="1050">
              <a:solidFill>
                <a:srgbClr val="FFFFFF"/>
              </a:solidFill>
            </a:endParaRPr>
          </a:p>
          <a:p>
            <a:pPr indent="0" lvl="0" marL="0" marR="0" rtl="0" algn="just">
              <a:lnSpc>
                <a:spcPct val="100000"/>
              </a:lnSpc>
              <a:spcBef>
                <a:spcPts val="0"/>
              </a:spcBef>
              <a:spcAft>
                <a:spcPts val="0"/>
              </a:spcAft>
              <a:buClr>
                <a:schemeClr val="dk1"/>
              </a:buClr>
              <a:buSzPts val="1100"/>
              <a:buFont typeface="Arial"/>
              <a:buNone/>
            </a:pPr>
            <a:r>
              <a:t/>
            </a:r>
            <a:endParaRPr sz="1050">
              <a:solidFill>
                <a:srgbClr val="FFFFFF"/>
              </a:solidFill>
            </a:endParaRPr>
          </a:p>
          <a:p>
            <a:pPr indent="0" lvl="0" marL="0" marR="0" rtl="0" algn="just">
              <a:lnSpc>
                <a:spcPct val="100000"/>
              </a:lnSpc>
              <a:spcBef>
                <a:spcPts val="0"/>
              </a:spcBef>
              <a:spcAft>
                <a:spcPts val="0"/>
              </a:spcAft>
              <a:buNone/>
            </a:pPr>
            <a:r>
              <a:t/>
            </a:r>
            <a:endParaRPr sz="1050">
              <a:solidFill>
                <a:srgbClr val="FFFFFF"/>
              </a:solidFill>
            </a:endParaRPr>
          </a:p>
          <a:p>
            <a:pPr indent="0" lvl="0" marL="0" marR="0" rtl="0" algn="just">
              <a:lnSpc>
                <a:spcPct val="100000"/>
              </a:lnSpc>
              <a:spcBef>
                <a:spcPts val="0"/>
              </a:spcBef>
              <a:spcAft>
                <a:spcPts val="0"/>
              </a:spcAft>
              <a:buNone/>
            </a:pPr>
            <a:r>
              <a:t/>
            </a:r>
            <a:endParaRPr b="0" i="0" sz="1050" u="none" cap="none" strike="noStrike">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6" name="Shape 186"/>
        <p:cNvGrpSpPr/>
        <p:nvPr/>
      </p:nvGrpSpPr>
      <p:grpSpPr>
        <a:xfrm>
          <a:off x="0" y="0"/>
          <a:ext cx="0" cy="0"/>
          <a:chOff x="0" y="0"/>
          <a:chExt cx="0" cy="0"/>
        </a:xfrm>
      </p:grpSpPr>
      <p:pic>
        <p:nvPicPr>
          <p:cNvPr id="187" name="Google Shape;187;p30" title="Cantina Rosa Pitch Deck.png"/>
          <p:cNvPicPr preferRelativeResize="0"/>
          <p:nvPr/>
        </p:nvPicPr>
        <p:blipFill rotWithShape="1">
          <a:blip r:embed="rId3">
            <a:alphaModFix/>
          </a:blip>
          <a:srcRect b="0" l="1662" r="0" t="0"/>
          <a:stretch/>
        </p:blipFill>
        <p:spPr>
          <a:xfrm>
            <a:off x="0" y="0"/>
            <a:ext cx="8991600" cy="5143500"/>
          </a:xfrm>
          <a:prstGeom prst="rect">
            <a:avLst/>
          </a:prstGeom>
          <a:noFill/>
          <a:ln>
            <a:noFill/>
          </a:ln>
        </p:spPr>
      </p:pic>
      <p:sp>
        <p:nvSpPr>
          <p:cNvPr id="188" name="Google Shape;188;p30"/>
          <p:cNvSpPr txBox="1"/>
          <p:nvPr/>
        </p:nvSpPr>
        <p:spPr>
          <a:xfrm>
            <a:off x="3339114" y="512763"/>
            <a:ext cx="3330000" cy="246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1600">
                <a:solidFill>
                  <a:srgbClr val="F1277A"/>
                </a:solidFill>
              </a:rPr>
              <a:t>Head Bartender</a:t>
            </a:r>
            <a:endParaRPr sz="700">
              <a:solidFill>
                <a:srgbClr val="F1277A"/>
              </a:solidFill>
            </a:endParaRPr>
          </a:p>
        </p:txBody>
      </p:sp>
      <p:sp>
        <p:nvSpPr>
          <p:cNvPr id="189" name="Google Shape;189;p30"/>
          <p:cNvSpPr txBox="1"/>
          <p:nvPr/>
        </p:nvSpPr>
        <p:spPr>
          <a:xfrm>
            <a:off x="3339114" y="103188"/>
            <a:ext cx="5290500" cy="46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 sz="3000">
                <a:solidFill>
                  <a:srgbClr val="FFFFFF"/>
                </a:solidFill>
                <a:latin typeface="Livvic"/>
                <a:ea typeface="Livvic"/>
                <a:cs typeface="Livvic"/>
                <a:sym typeface="Livvic"/>
              </a:rPr>
              <a:t>Maria Rodriguez</a:t>
            </a:r>
            <a:endParaRPr sz="700"/>
          </a:p>
        </p:txBody>
      </p:sp>
      <p:sp>
        <p:nvSpPr>
          <p:cNvPr id="190" name="Google Shape;190;p30"/>
          <p:cNvSpPr txBox="1"/>
          <p:nvPr/>
        </p:nvSpPr>
        <p:spPr>
          <a:xfrm>
            <a:off x="3339125" y="823850"/>
            <a:ext cx="5590200" cy="45255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Clr>
                <a:schemeClr val="dk1"/>
              </a:buClr>
              <a:buSzPts val="1100"/>
              <a:buFont typeface="Arial"/>
              <a:buNone/>
            </a:pPr>
            <a:r>
              <a:rPr lang="en" sz="1050">
                <a:solidFill>
                  <a:srgbClr val="FFFFFF"/>
                </a:solidFill>
              </a:rPr>
              <a:t>Maria journey in hospitality is a testament to resilience, creativity, and passion. Starting as a food runner at Virtue Restaurant, she steadily worked her way up, excelling as an expediter before discovering her true calling behind the bar. Her talent and drive quickly stood out, earning her a bartender role at Virtue, where she refined her craft and developed a unique approach to Southern-inspired cocktails.</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Over the past two years, Maria has been instrumental in designing innovative cocktail menus, collaborating with the Virtue bar team to blend technical expertise with a deep love for storytelling. Now, as Head Bartender at Cantina Rosa, Maria brings her creativity full circle by honoring her parents’ Mexican heritage. Her agave-forward and non-alcoholic creations pay tribute to tradition while daring to reimagine it, capturing the essence of her roots in every glass.</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Maria draws inspiration from her father’s career in band promotions, which exposed her to the vibrant energy of nightlife and hospitality. Despite growing up in a home with minimal alcohol, she developed a fascination with the craft of cocktails and the transformative experiences they create.</a:t>
            </a:r>
            <a:endParaRPr sz="1050">
              <a:solidFill>
                <a:srgbClr val="FFFFFF"/>
              </a:solidFill>
            </a:endParaRPr>
          </a:p>
          <a:p>
            <a:pPr indent="0" lvl="0" marL="0" rtl="0" algn="just">
              <a:spcBef>
                <a:spcPts val="0"/>
              </a:spcBef>
              <a:spcAft>
                <a:spcPts val="0"/>
              </a:spcAft>
              <a:buClr>
                <a:schemeClr val="dk1"/>
              </a:buClr>
              <a:buSzPts val="1100"/>
              <a:buFont typeface="Arial"/>
              <a:buNone/>
            </a:pPr>
            <a:r>
              <a:t/>
            </a:r>
            <a:endParaRPr sz="1050">
              <a:solidFill>
                <a:srgbClr val="FFFFFF"/>
              </a:solidFill>
            </a:endParaRPr>
          </a:p>
          <a:p>
            <a:pPr indent="0" lvl="0" marL="0" rtl="0" algn="just">
              <a:spcBef>
                <a:spcPts val="0"/>
              </a:spcBef>
              <a:spcAft>
                <a:spcPts val="0"/>
              </a:spcAft>
              <a:buClr>
                <a:schemeClr val="dk1"/>
              </a:buClr>
              <a:buSzPts val="1100"/>
              <a:buFont typeface="Arial"/>
              <a:buNone/>
            </a:pPr>
            <a:r>
              <a:rPr lang="en" sz="1050">
                <a:solidFill>
                  <a:srgbClr val="FFFFFF"/>
                </a:solidFill>
              </a:rPr>
              <a:t>At Cantina Rosa, Maria’s mission is clear: to craft drinks that allow guests to momentarily escape, find joy, and feel truly cared for. She is driven by a vision of hospitality that connects people through shared moments, and she sees her role not just as a bartender but as someone who creates spaces of comfort and connection. Looking ahead, Maria is committed to shaping the industry with her passion for service, storytelling, and her unwavering dedication to celebrating culture through cocktails.</a:t>
            </a:r>
            <a:endParaRPr sz="1050">
              <a:solidFill>
                <a:srgbClr val="FFFFFF"/>
              </a:solidFill>
            </a:endParaRPr>
          </a:p>
          <a:p>
            <a:pPr indent="0" lvl="0" marL="0" marR="0" rtl="0" algn="just">
              <a:lnSpc>
                <a:spcPct val="100000"/>
              </a:lnSpc>
              <a:spcBef>
                <a:spcPts val="0"/>
              </a:spcBef>
              <a:spcAft>
                <a:spcPts val="0"/>
              </a:spcAft>
              <a:buClr>
                <a:schemeClr val="dk1"/>
              </a:buClr>
              <a:buSzPts val="1100"/>
              <a:buFont typeface="Arial"/>
              <a:buNone/>
            </a:pPr>
            <a:r>
              <a:t/>
            </a:r>
            <a:endParaRPr sz="1050">
              <a:solidFill>
                <a:srgbClr val="FFFFFF"/>
              </a:solidFill>
            </a:endParaRPr>
          </a:p>
          <a:p>
            <a:pPr indent="0" lvl="0" marL="0" marR="0" rtl="0" algn="just">
              <a:lnSpc>
                <a:spcPct val="100000"/>
              </a:lnSpc>
              <a:spcBef>
                <a:spcPts val="0"/>
              </a:spcBef>
              <a:spcAft>
                <a:spcPts val="0"/>
              </a:spcAft>
              <a:buClr>
                <a:schemeClr val="dk1"/>
              </a:buClr>
              <a:buSzPts val="1100"/>
              <a:buFont typeface="Arial"/>
              <a:buNone/>
            </a:pPr>
            <a:r>
              <a:t/>
            </a:r>
            <a:endParaRPr sz="1050">
              <a:solidFill>
                <a:srgbClr val="FFFFFF"/>
              </a:solidFill>
            </a:endParaRPr>
          </a:p>
          <a:p>
            <a:pPr indent="0" lvl="0" marL="0" marR="0" rtl="0" algn="just">
              <a:lnSpc>
                <a:spcPct val="100000"/>
              </a:lnSpc>
              <a:spcBef>
                <a:spcPts val="0"/>
              </a:spcBef>
              <a:spcAft>
                <a:spcPts val="0"/>
              </a:spcAft>
              <a:buNone/>
            </a:pPr>
            <a:r>
              <a:t/>
            </a:r>
            <a:endParaRPr sz="1050">
              <a:solidFill>
                <a:srgbClr val="FFFFFF"/>
              </a:solidFill>
            </a:endParaRPr>
          </a:p>
          <a:p>
            <a:pPr indent="0" lvl="0" marL="0" marR="0" rtl="0" algn="just">
              <a:lnSpc>
                <a:spcPct val="100000"/>
              </a:lnSpc>
              <a:spcBef>
                <a:spcPts val="0"/>
              </a:spcBef>
              <a:spcAft>
                <a:spcPts val="0"/>
              </a:spcAft>
              <a:buNone/>
            </a:pPr>
            <a:r>
              <a:t/>
            </a:r>
            <a:endParaRPr b="0" i="0" sz="1050" u="none" cap="none" strike="noStrik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4" name="Shape 194"/>
        <p:cNvGrpSpPr/>
        <p:nvPr/>
      </p:nvGrpSpPr>
      <p:grpSpPr>
        <a:xfrm>
          <a:off x="0" y="0"/>
          <a:ext cx="0" cy="0"/>
          <a:chOff x="0" y="0"/>
          <a:chExt cx="0" cy="0"/>
        </a:xfrm>
      </p:grpSpPr>
      <p:pic>
        <p:nvPicPr>
          <p:cNvPr id="195" name="Google Shape;195;p31" title="Cantina Rosa™ Full Lockup - Pink - For Smaller Use.png"/>
          <p:cNvPicPr preferRelativeResize="0"/>
          <p:nvPr/>
        </p:nvPicPr>
        <p:blipFill rotWithShape="1">
          <a:blip r:embed="rId3">
            <a:alphaModFix/>
          </a:blip>
          <a:srcRect b="85866" l="8835" r="46859" t="-3450"/>
          <a:stretch/>
        </p:blipFill>
        <p:spPr>
          <a:xfrm>
            <a:off x="-244100" y="4659525"/>
            <a:ext cx="5385452" cy="618250"/>
          </a:xfrm>
          <a:prstGeom prst="rect">
            <a:avLst/>
          </a:prstGeom>
          <a:noFill/>
          <a:ln>
            <a:noFill/>
          </a:ln>
        </p:spPr>
      </p:pic>
      <p:sp>
        <p:nvSpPr>
          <p:cNvPr id="196" name="Google Shape;196;p31"/>
          <p:cNvSpPr txBox="1"/>
          <p:nvPr/>
        </p:nvSpPr>
        <p:spPr>
          <a:xfrm>
            <a:off x="-1666177" y="1081525"/>
            <a:ext cx="6467700" cy="2772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lang="en" sz="1800">
                <a:solidFill>
                  <a:schemeClr val="lt1"/>
                </a:solidFill>
              </a:rPr>
              <a:t>Rare Selections, Cocktails &amp; </a:t>
            </a:r>
            <a:r>
              <a:rPr b="0" i="0" lang="en" sz="1800" u="none" cap="none" strike="noStrike">
                <a:solidFill>
                  <a:schemeClr val="lt1"/>
                </a:solidFill>
                <a:latin typeface="Arial"/>
                <a:ea typeface="Arial"/>
                <a:cs typeface="Arial"/>
                <a:sym typeface="Arial"/>
              </a:rPr>
              <a:t>Small Plates </a:t>
            </a:r>
            <a:endParaRPr sz="700">
              <a:solidFill>
                <a:schemeClr val="lt1"/>
              </a:solidFill>
            </a:endParaRPr>
          </a:p>
        </p:txBody>
      </p:sp>
      <p:sp>
        <p:nvSpPr>
          <p:cNvPr id="197" name="Google Shape;197;p31"/>
          <p:cNvSpPr txBox="1"/>
          <p:nvPr/>
        </p:nvSpPr>
        <p:spPr>
          <a:xfrm>
            <a:off x="487325" y="1720550"/>
            <a:ext cx="4314300" cy="15915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The Bar's Drink</a:t>
            </a:r>
            <a:r>
              <a:rPr lang="en" sz="1100">
                <a:solidFill>
                  <a:srgbClr val="FFFFFF"/>
                </a:solidFill>
              </a:rPr>
              <a:t> </a:t>
            </a:r>
            <a:r>
              <a:rPr b="0" i="0" lang="en" sz="1100" u="none" cap="none" strike="noStrike">
                <a:solidFill>
                  <a:srgbClr val="FFFFFF"/>
                </a:solidFill>
                <a:latin typeface="Arial"/>
                <a:ea typeface="Arial"/>
                <a:cs typeface="Arial"/>
                <a:sym typeface="Arial"/>
              </a:rPr>
              <a:t>Selection is paired with a variety of small plates to satisfy guests while they enjoy their</a:t>
            </a:r>
            <a:r>
              <a:rPr lang="en" sz="1100">
                <a:solidFill>
                  <a:srgbClr val="FFFFFF"/>
                </a:solidFill>
              </a:rPr>
              <a:t> </a:t>
            </a:r>
            <a:r>
              <a:rPr b="0" i="0" lang="en" sz="1100" u="none" cap="none" strike="noStrike">
                <a:solidFill>
                  <a:srgbClr val="FFFFFF"/>
                </a:solidFill>
                <a:latin typeface="Arial"/>
                <a:ea typeface="Arial"/>
                <a:cs typeface="Arial"/>
                <a:sym typeface="Arial"/>
              </a:rPr>
              <a:t>beverages.</a:t>
            </a:r>
            <a:r>
              <a:rPr lang="en" sz="1100">
                <a:solidFill>
                  <a:srgbClr val="FFFFFF"/>
                </a:solidFill>
              </a:rPr>
              <a:t> </a:t>
            </a:r>
            <a:r>
              <a:rPr lang="en" sz="1100">
                <a:solidFill>
                  <a:srgbClr val="FFFFFF"/>
                </a:solidFill>
              </a:rPr>
              <a:t>Possibilities</a:t>
            </a:r>
            <a:r>
              <a:rPr lang="en" sz="1100">
                <a:solidFill>
                  <a:srgbClr val="FFFFFF"/>
                </a:solidFill>
              </a:rPr>
              <a:t> include</a:t>
            </a:r>
            <a:r>
              <a:rPr b="0" i="0" lang="en" sz="1100" u="none" cap="none" strike="noStrike">
                <a:solidFill>
                  <a:srgbClr val="FFFFFF"/>
                </a:solidFill>
                <a:latin typeface="Arial"/>
                <a:ea typeface="Arial"/>
                <a:cs typeface="Arial"/>
                <a:sym typeface="Arial"/>
              </a:rPr>
              <a:t> Handmade Tamales, </a:t>
            </a:r>
            <a:r>
              <a:rPr lang="en" sz="1100">
                <a:solidFill>
                  <a:srgbClr val="FFFFFF"/>
                </a:solidFill>
              </a:rPr>
              <a:t>or empanadas </a:t>
            </a:r>
            <a:r>
              <a:rPr b="0" i="0" lang="en" sz="1100" u="none" cap="none" strike="noStrike">
                <a:solidFill>
                  <a:srgbClr val="FFFFFF"/>
                </a:solidFill>
                <a:latin typeface="Arial"/>
                <a:ea typeface="Arial"/>
                <a:cs typeface="Arial"/>
                <a:sym typeface="Arial"/>
              </a:rPr>
              <a:t>simply dressed tacos, fresh salsas, and street food revised to allow guest to experience a taste of the hispanic food culture. </a:t>
            </a:r>
            <a:endParaRPr b="0" i="0" sz="1100" u="none" cap="none" strike="noStrike">
              <a:solidFill>
                <a:srgbClr val="FFFFFF"/>
              </a:solidFill>
              <a:latin typeface="Arial"/>
              <a:ea typeface="Arial"/>
              <a:cs typeface="Arial"/>
              <a:sym typeface="Arial"/>
            </a:endParaRPr>
          </a:p>
          <a:p>
            <a:pPr indent="0" lvl="0" marL="0" marR="0" rtl="0" algn="just">
              <a:lnSpc>
                <a:spcPct val="120000"/>
              </a:lnSpc>
              <a:spcBef>
                <a:spcPts val="0"/>
              </a:spcBef>
              <a:spcAft>
                <a:spcPts val="0"/>
              </a:spcAft>
              <a:buNone/>
            </a:pPr>
            <a:r>
              <a:t/>
            </a:r>
            <a:endParaRPr sz="1100">
              <a:solidFill>
                <a:srgbClr val="FFFFFF"/>
              </a:solidFill>
            </a:endParaRPr>
          </a:p>
          <a:p>
            <a:pPr indent="0" lvl="0" marL="0" marR="0" rtl="0" algn="just">
              <a:lnSpc>
                <a:spcPct val="120000"/>
              </a:lnSpc>
              <a:spcBef>
                <a:spcPts val="0"/>
              </a:spcBef>
              <a:spcAft>
                <a:spcPts val="0"/>
              </a:spcAft>
              <a:buNone/>
            </a:pPr>
            <a:r>
              <a:rPr lang="en" sz="1100">
                <a:solidFill>
                  <a:srgbClr val="FFFFFF"/>
                </a:solidFill>
              </a:rPr>
              <a:t>Paired </a:t>
            </a:r>
            <a:r>
              <a:rPr lang="en" sz="1100">
                <a:solidFill>
                  <a:srgbClr val="FFFFFF"/>
                </a:solidFill>
              </a:rPr>
              <a:t>offerings</a:t>
            </a:r>
            <a:r>
              <a:rPr lang="en" sz="1100">
                <a:solidFill>
                  <a:srgbClr val="FFFFFF"/>
                </a:solidFill>
              </a:rPr>
              <a:t> may also be curated during a later phase and will highlight the rare </a:t>
            </a:r>
            <a:r>
              <a:rPr lang="en" sz="1100">
                <a:solidFill>
                  <a:srgbClr val="FFFFFF"/>
                </a:solidFill>
              </a:rPr>
              <a:t>selections</a:t>
            </a:r>
            <a:r>
              <a:rPr lang="en" sz="1100">
                <a:solidFill>
                  <a:srgbClr val="FFFFFF"/>
                </a:solidFill>
              </a:rPr>
              <a:t> and craft a taste experience for guests. </a:t>
            </a:r>
            <a:endParaRPr sz="1100">
              <a:solidFill>
                <a:srgbClr val="FFFFFF"/>
              </a:solidFill>
            </a:endParaRPr>
          </a:p>
        </p:txBody>
      </p:sp>
      <p:sp>
        <p:nvSpPr>
          <p:cNvPr id="198" name="Google Shape;198;p31"/>
          <p:cNvSpPr txBox="1"/>
          <p:nvPr/>
        </p:nvSpPr>
        <p:spPr>
          <a:xfrm>
            <a:off x="487324" y="388825"/>
            <a:ext cx="5923200" cy="692700"/>
          </a:xfrm>
          <a:prstGeom prst="rect">
            <a:avLst/>
          </a:prstGeom>
          <a:noFill/>
          <a:ln>
            <a:noFill/>
          </a:ln>
        </p:spPr>
        <p:txBody>
          <a:bodyPr anchorCtr="0" anchor="t" bIns="0" lIns="0" spcFirstLastPara="1" rIns="0" wrap="square" tIns="0">
            <a:spAutoFit/>
          </a:bodyPr>
          <a:lstStyle/>
          <a:p>
            <a:pPr indent="0" lvl="0" marL="0" marR="0" rtl="0" algn="l">
              <a:lnSpc>
                <a:spcPct val="89999"/>
              </a:lnSpc>
              <a:spcBef>
                <a:spcPts val="0"/>
              </a:spcBef>
              <a:spcAft>
                <a:spcPts val="0"/>
              </a:spcAft>
              <a:buNone/>
            </a:pPr>
            <a:r>
              <a:rPr b="1" lang="en" sz="5000">
                <a:solidFill>
                  <a:srgbClr val="FFFFFF"/>
                </a:solidFill>
                <a:latin typeface="Livvic"/>
                <a:ea typeface="Livvic"/>
                <a:cs typeface="Livvic"/>
                <a:sym typeface="Livvic"/>
              </a:rPr>
              <a:t>Drinks</a:t>
            </a:r>
            <a:r>
              <a:rPr b="1" i="0" lang="en" sz="5000" u="none" cap="none" strike="noStrike">
                <a:solidFill>
                  <a:srgbClr val="FFFFFF"/>
                </a:solidFill>
                <a:latin typeface="Livvic"/>
                <a:ea typeface="Livvic"/>
                <a:cs typeface="Livvic"/>
                <a:sym typeface="Livvic"/>
              </a:rPr>
              <a:t> &amp; Food</a:t>
            </a:r>
            <a:endParaRPr sz="700"/>
          </a:p>
        </p:txBody>
      </p:sp>
      <p:pic>
        <p:nvPicPr>
          <p:cNvPr id="199" name="Google Shape;199;p31" title="348s-7.jpg"/>
          <p:cNvPicPr preferRelativeResize="0"/>
          <p:nvPr/>
        </p:nvPicPr>
        <p:blipFill rotWithShape="1">
          <a:blip r:embed="rId4">
            <a:alphaModFix/>
          </a:blip>
          <a:srcRect b="14966" l="0" r="0" t="28473"/>
          <a:stretch/>
        </p:blipFill>
        <p:spPr>
          <a:xfrm>
            <a:off x="6510322" y="156149"/>
            <a:ext cx="2439254" cy="1345098"/>
          </a:xfrm>
          <a:prstGeom prst="rect">
            <a:avLst/>
          </a:prstGeom>
          <a:noFill/>
          <a:ln>
            <a:noFill/>
          </a:ln>
        </p:spPr>
      </p:pic>
      <p:pic>
        <p:nvPicPr>
          <p:cNvPr id="200" name="Google Shape;200;p31" title="348s-6.jpg"/>
          <p:cNvPicPr preferRelativeResize="0"/>
          <p:nvPr/>
        </p:nvPicPr>
        <p:blipFill rotWithShape="1">
          <a:blip r:embed="rId5">
            <a:alphaModFix/>
          </a:blip>
          <a:srcRect b="0" l="0" r="0" t="32935"/>
          <a:stretch/>
        </p:blipFill>
        <p:spPr>
          <a:xfrm>
            <a:off x="6892422" y="3582557"/>
            <a:ext cx="2057153" cy="1345098"/>
          </a:xfrm>
          <a:prstGeom prst="rect">
            <a:avLst/>
          </a:prstGeom>
          <a:noFill/>
          <a:ln>
            <a:noFill/>
          </a:ln>
        </p:spPr>
      </p:pic>
      <p:pic>
        <p:nvPicPr>
          <p:cNvPr id="201" name="Google Shape;201;p31" title="T-Cantina-Rosa-cocktails-share.jpg"/>
          <p:cNvPicPr preferRelativeResize="0"/>
          <p:nvPr/>
        </p:nvPicPr>
        <p:blipFill>
          <a:blip r:embed="rId6">
            <a:alphaModFix/>
          </a:blip>
          <a:stretch>
            <a:fillRect/>
          </a:stretch>
        </p:blipFill>
        <p:spPr>
          <a:xfrm>
            <a:off x="5293400" y="1610345"/>
            <a:ext cx="3656175" cy="1863115"/>
          </a:xfrm>
          <a:prstGeom prst="rect">
            <a:avLst/>
          </a:prstGeom>
          <a:noFill/>
          <a:ln>
            <a:noFill/>
          </a:ln>
        </p:spPr>
      </p:pic>
      <p:pic>
        <p:nvPicPr>
          <p:cNvPr id="202" name="Google Shape;202;p31" title="images-12.jpg"/>
          <p:cNvPicPr preferRelativeResize="0"/>
          <p:nvPr/>
        </p:nvPicPr>
        <p:blipFill rotWithShape="1">
          <a:blip r:embed="rId7">
            <a:alphaModFix/>
          </a:blip>
          <a:srcRect b="0" l="0" r="22511" t="0"/>
          <a:stretch/>
        </p:blipFill>
        <p:spPr>
          <a:xfrm>
            <a:off x="5293400" y="156149"/>
            <a:ext cx="1069112" cy="1345098"/>
          </a:xfrm>
          <a:prstGeom prst="rect">
            <a:avLst/>
          </a:prstGeom>
          <a:noFill/>
          <a:ln>
            <a:noFill/>
          </a:ln>
        </p:spPr>
      </p:pic>
      <p:pic>
        <p:nvPicPr>
          <p:cNvPr id="203" name="Google Shape;203;p31" title="images-10.jpg"/>
          <p:cNvPicPr preferRelativeResize="0"/>
          <p:nvPr/>
        </p:nvPicPr>
        <p:blipFill rotWithShape="1">
          <a:blip r:embed="rId8">
            <a:alphaModFix/>
          </a:blip>
          <a:srcRect b="-4877" l="0" r="0" t="0"/>
          <a:stretch/>
        </p:blipFill>
        <p:spPr>
          <a:xfrm>
            <a:off x="5293400" y="3582570"/>
            <a:ext cx="1446969" cy="14107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7" name="Shape 207"/>
        <p:cNvGrpSpPr/>
        <p:nvPr/>
      </p:nvGrpSpPr>
      <p:grpSpPr>
        <a:xfrm>
          <a:off x="0" y="0"/>
          <a:ext cx="0" cy="0"/>
          <a:chOff x="0" y="0"/>
          <a:chExt cx="0" cy="0"/>
        </a:xfrm>
      </p:grpSpPr>
      <p:sp>
        <p:nvSpPr>
          <p:cNvPr id="208" name="Google Shape;208;p32"/>
          <p:cNvSpPr txBox="1"/>
          <p:nvPr/>
        </p:nvSpPr>
        <p:spPr>
          <a:xfrm>
            <a:off x="767100" y="1533925"/>
            <a:ext cx="3804900" cy="981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We look forward to discussing this opportunity with you in more detail please reach out to </a:t>
            </a:r>
            <a:r>
              <a:rPr lang="en" sz="1100">
                <a:solidFill>
                  <a:srgbClr val="FFFFFF"/>
                </a:solidFill>
              </a:rPr>
              <a:t>Erick Williams </a:t>
            </a:r>
            <a:endParaRPr sz="1100">
              <a:solidFill>
                <a:srgbClr val="FFFFFF"/>
              </a:solidFill>
            </a:endParaRPr>
          </a:p>
          <a:p>
            <a:pPr indent="0" lvl="0" marL="0" marR="0" rtl="0" algn="l">
              <a:lnSpc>
                <a:spcPct val="120000"/>
              </a:lnSpc>
              <a:spcBef>
                <a:spcPts val="0"/>
              </a:spcBef>
              <a:spcAft>
                <a:spcPts val="0"/>
              </a:spcAft>
              <a:buNone/>
            </a:pPr>
            <a:r>
              <a:rPr b="0" i="0" lang="en" sz="1100" u="none" cap="none" strike="noStrike">
                <a:solidFill>
                  <a:srgbClr val="FFFFFF"/>
                </a:solidFill>
                <a:latin typeface="Arial"/>
                <a:ea typeface="Arial"/>
                <a:cs typeface="Arial"/>
                <a:sym typeface="Arial"/>
              </a:rPr>
              <a:t>at </a:t>
            </a:r>
            <a:r>
              <a:rPr b="1" lang="en" sz="1100">
                <a:solidFill>
                  <a:srgbClr val="FFFFFF"/>
                </a:solidFill>
              </a:rPr>
              <a:t>312.882.7344</a:t>
            </a:r>
            <a:r>
              <a:rPr lang="en" sz="700"/>
              <a:t> </a:t>
            </a:r>
            <a:r>
              <a:rPr b="0" i="0" lang="en" sz="1100" u="none" cap="none" strike="noStrike">
                <a:solidFill>
                  <a:srgbClr val="FFFFFF"/>
                </a:solidFill>
                <a:latin typeface="Arial"/>
                <a:ea typeface="Arial"/>
                <a:cs typeface="Arial"/>
                <a:sym typeface="Arial"/>
              </a:rPr>
              <a:t>or by email at </a:t>
            </a:r>
            <a:r>
              <a:rPr b="1" lang="en" sz="1100">
                <a:solidFill>
                  <a:srgbClr val="FFFFFF"/>
                </a:solidFill>
              </a:rPr>
              <a:t>erickcooks@virtuerestaurant.com</a:t>
            </a:r>
            <a:endParaRPr b="1" sz="1100">
              <a:solidFill>
                <a:srgbClr val="FFFFFF"/>
              </a:solidFill>
            </a:endParaRPr>
          </a:p>
          <a:p>
            <a:pPr indent="0" lvl="0" marL="0" marR="0" rtl="0" algn="l">
              <a:lnSpc>
                <a:spcPct val="120000"/>
              </a:lnSpc>
              <a:spcBef>
                <a:spcPts val="0"/>
              </a:spcBef>
              <a:spcAft>
                <a:spcPts val="0"/>
              </a:spcAft>
              <a:buNone/>
            </a:pPr>
            <a:r>
              <a:t/>
            </a:r>
            <a:endParaRPr sz="1100">
              <a:solidFill>
                <a:srgbClr val="FFFFFF"/>
              </a:solidFill>
            </a:endParaRPr>
          </a:p>
        </p:txBody>
      </p:sp>
      <p:sp>
        <p:nvSpPr>
          <p:cNvPr id="209" name="Google Shape;209;p32"/>
          <p:cNvSpPr/>
          <p:nvPr/>
        </p:nvSpPr>
        <p:spPr>
          <a:xfrm>
            <a:off x="7272742" y="-250351"/>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3">
              <a:alphaModFix/>
            </a:blip>
            <a:stretch>
              <a:fillRect b="0" l="-27416" r="-27416"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0" name="Google Shape;210;p32"/>
          <p:cNvSpPr/>
          <p:nvPr/>
        </p:nvSpPr>
        <p:spPr>
          <a:xfrm>
            <a:off x="7272742" y="1680245"/>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4">
              <a:alphaModFix/>
            </a:blip>
            <a:stretch>
              <a:fillRect b="0" l="-27515" r="-2751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1" name="Google Shape;211;p32"/>
          <p:cNvSpPr/>
          <p:nvPr/>
        </p:nvSpPr>
        <p:spPr>
          <a:xfrm>
            <a:off x="7272742" y="3610840"/>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5">
              <a:alphaModFix/>
            </a:blip>
            <a:stretch>
              <a:fillRect b="0" l="-27201" r="-27201"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2" name="Google Shape;212;p32"/>
          <p:cNvSpPr/>
          <p:nvPr/>
        </p:nvSpPr>
        <p:spPr>
          <a:xfrm>
            <a:off x="5397677" y="192984"/>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6">
              <a:alphaModFix/>
            </a:blip>
            <a:stretch>
              <a:fillRect b="0" l="-55029" r="0"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3" name="Google Shape;213;p32"/>
          <p:cNvSpPr/>
          <p:nvPr/>
        </p:nvSpPr>
        <p:spPr>
          <a:xfrm>
            <a:off x="5397677" y="2124591"/>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7">
              <a:alphaModFix/>
            </a:blip>
            <a:stretch>
              <a:fillRect b="0" l="-43531" r="-43531"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4" name="Google Shape;214;p32"/>
          <p:cNvSpPr/>
          <p:nvPr/>
        </p:nvSpPr>
        <p:spPr>
          <a:xfrm>
            <a:off x="5397677" y="4056198"/>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8">
              <a:alphaModFix/>
            </a:blip>
            <a:stretch>
              <a:fillRect b="0" l="-27515" r="-27515"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5" name="Google Shape;215;p32"/>
          <p:cNvSpPr/>
          <p:nvPr/>
        </p:nvSpPr>
        <p:spPr>
          <a:xfrm>
            <a:off x="3524981" y="3214631"/>
            <a:ext cx="1726372" cy="1784271"/>
          </a:xfrm>
          <a:custGeom>
            <a:rect b="b" l="l" r="r" t="t"/>
            <a:pathLst>
              <a:path extrusionOk="0" h="6562979" w="6350012">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rotWithShape="1">
            <a:blip r:embed="rId9">
              <a:alphaModFix/>
            </a:blip>
            <a:stretch>
              <a:fillRect b="0" l="-27416" r="-27416" t="0"/>
            </a:stretch>
          </a:blip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6" name="Google Shape;216;p32"/>
          <p:cNvSpPr txBox="1"/>
          <p:nvPr/>
        </p:nvSpPr>
        <p:spPr>
          <a:xfrm>
            <a:off x="686654" y="691800"/>
            <a:ext cx="4138200" cy="692700"/>
          </a:xfrm>
          <a:prstGeom prst="rect">
            <a:avLst/>
          </a:prstGeom>
          <a:noFill/>
          <a:ln>
            <a:noFill/>
          </a:ln>
        </p:spPr>
        <p:txBody>
          <a:bodyPr anchorCtr="0" anchor="t" bIns="0" lIns="0" spcFirstLastPara="1" rIns="0" wrap="square" tIns="0">
            <a:spAutoFit/>
          </a:bodyPr>
          <a:lstStyle/>
          <a:p>
            <a:pPr indent="0" lvl="0" marL="0" marR="0" rtl="0" algn="l">
              <a:lnSpc>
                <a:spcPct val="89999"/>
              </a:lnSpc>
              <a:spcBef>
                <a:spcPts val="0"/>
              </a:spcBef>
              <a:spcAft>
                <a:spcPts val="0"/>
              </a:spcAft>
              <a:buNone/>
            </a:pPr>
            <a:r>
              <a:rPr b="1" i="0" lang="en" sz="5000" u="none" cap="none" strike="noStrike">
                <a:solidFill>
                  <a:srgbClr val="FFFFFF"/>
                </a:solidFill>
                <a:latin typeface="Livvic"/>
                <a:ea typeface="Livvic"/>
                <a:cs typeface="Livvic"/>
                <a:sym typeface="Livvic"/>
              </a:rPr>
              <a:t>Contact</a:t>
            </a:r>
            <a:endParaRPr sz="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0" name="Shape 220"/>
        <p:cNvGrpSpPr/>
        <p:nvPr/>
      </p:nvGrpSpPr>
      <p:grpSpPr>
        <a:xfrm>
          <a:off x="0" y="0"/>
          <a:ext cx="0" cy="0"/>
          <a:chOff x="0" y="0"/>
          <a:chExt cx="0" cy="0"/>
        </a:xfrm>
      </p:grpSpPr>
      <p:sp>
        <p:nvSpPr>
          <p:cNvPr id="221" name="Google Shape;221;p33"/>
          <p:cNvSpPr txBox="1"/>
          <p:nvPr/>
        </p:nvSpPr>
        <p:spPr>
          <a:xfrm>
            <a:off x="718175" y="1317275"/>
            <a:ext cx="3804900" cy="846600"/>
          </a:xfrm>
          <a:prstGeom prst="rect">
            <a:avLst/>
          </a:prstGeom>
          <a:noFill/>
          <a:ln>
            <a:noFill/>
          </a:ln>
        </p:spPr>
        <p:txBody>
          <a:bodyPr anchorCtr="0" anchor="t" bIns="0" lIns="0" spcFirstLastPara="1" rIns="0" wrap="square" tIns="0">
            <a:spAutoFit/>
          </a:bodyPr>
          <a:lstStyle/>
          <a:p>
            <a:pPr indent="0" lvl="0" marL="0" rtl="0" algn="l">
              <a:lnSpc>
                <a:spcPct val="200000"/>
              </a:lnSpc>
              <a:spcBef>
                <a:spcPts val="0"/>
              </a:spcBef>
              <a:spcAft>
                <a:spcPts val="0"/>
              </a:spcAft>
              <a:buClr>
                <a:schemeClr val="dk1"/>
              </a:buClr>
              <a:buSzPts val="1100"/>
              <a:buFont typeface="Arial"/>
              <a:buNone/>
            </a:pPr>
            <a:r>
              <a:rPr b="1" lang="en" sz="1100">
                <a:solidFill>
                  <a:srgbClr val="FFFFFF"/>
                </a:solidFill>
              </a:rPr>
              <a:t>Interior designer: </a:t>
            </a:r>
            <a:r>
              <a:rPr lang="en" sz="1100">
                <a:solidFill>
                  <a:srgbClr val="FFFFFF"/>
                </a:solidFill>
              </a:rPr>
              <a:t> Erin Boone</a:t>
            </a:r>
            <a:endParaRPr sz="1100">
              <a:solidFill>
                <a:srgbClr val="FFFFFF"/>
              </a:solidFill>
            </a:endParaRPr>
          </a:p>
          <a:p>
            <a:pPr indent="0" lvl="0" marL="0" rtl="0" algn="l">
              <a:lnSpc>
                <a:spcPct val="200000"/>
              </a:lnSpc>
              <a:spcBef>
                <a:spcPts val="0"/>
              </a:spcBef>
              <a:spcAft>
                <a:spcPts val="0"/>
              </a:spcAft>
              <a:buClr>
                <a:schemeClr val="dk1"/>
              </a:buClr>
              <a:buSzPts val="1100"/>
              <a:buFont typeface="Arial"/>
              <a:buNone/>
            </a:pPr>
            <a:r>
              <a:rPr b="1" lang="en" sz="1100">
                <a:solidFill>
                  <a:srgbClr val="FFFFFF"/>
                </a:solidFill>
              </a:rPr>
              <a:t>Branding &amp; Bar Graphic Design: </a:t>
            </a:r>
            <a:r>
              <a:rPr lang="en" sz="1100">
                <a:solidFill>
                  <a:srgbClr val="FFFFFF"/>
                </a:solidFill>
              </a:rPr>
              <a:t>Nerve collective</a:t>
            </a:r>
            <a:endParaRPr sz="1100">
              <a:solidFill>
                <a:srgbClr val="FFFFFF"/>
              </a:solidFill>
            </a:endParaRPr>
          </a:p>
          <a:p>
            <a:pPr indent="0" lvl="0" marL="0" rtl="0" algn="l">
              <a:lnSpc>
                <a:spcPct val="120000"/>
              </a:lnSpc>
              <a:spcBef>
                <a:spcPts val="0"/>
              </a:spcBef>
              <a:spcAft>
                <a:spcPts val="0"/>
              </a:spcAft>
              <a:buSzPts val="1100"/>
              <a:buNone/>
            </a:pPr>
            <a:r>
              <a:rPr b="1" lang="en" sz="1100">
                <a:solidFill>
                  <a:srgbClr val="FFFFFF"/>
                </a:solidFill>
              </a:rPr>
              <a:t>Photo credit for Headshots: </a:t>
            </a:r>
            <a:r>
              <a:rPr lang="en" sz="1100">
                <a:solidFill>
                  <a:srgbClr val="FFFFFF"/>
                </a:solidFill>
              </a:rPr>
              <a:t>Huge Galdones</a:t>
            </a:r>
            <a:endParaRPr sz="1100">
              <a:solidFill>
                <a:srgbClr val="FFFFFF"/>
              </a:solidFill>
            </a:endParaRPr>
          </a:p>
        </p:txBody>
      </p:sp>
      <p:sp>
        <p:nvSpPr>
          <p:cNvPr id="222" name="Google Shape;222;p33"/>
          <p:cNvSpPr txBox="1"/>
          <p:nvPr/>
        </p:nvSpPr>
        <p:spPr>
          <a:xfrm>
            <a:off x="686651" y="691800"/>
            <a:ext cx="2957100" cy="387900"/>
          </a:xfrm>
          <a:prstGeom prst="rect">
            <a:avLst/>
          </a:prstGeom>
          <a:noFill/>
          <a:ln>
            <a:noFill/>
          </a:ln>
        </p:spPr>
        <p:txBody>
          <a:bodyPr anchorCtr="0" anchor="t" bIns="0" lIns="0" spcFirstLastPara="1" rIns="0" wrap="square" tIns="0">
            <a:spAutoFit/>
          </a:bodyPr>
          <a:lstStyle/>
          <a:p>
            <a:pPr indent="0" lvl="0" marL="0" marR="0" rtl="0" algn="l">
              <a:lnSpc>
                <a:spcPct val="89999"/>
              </a:lnSpc>
              <a:spcBef>
                <a:spcPts val="0"/>
              </a:spcBef>
              <a:spcAft>
                <a:spcPts val="0"/>
              </a:spcAft>
              <a:buNone/>
            </a:pPr>
            <a:r>
              <a:rPr b="1" i="0" lang="en" sz="2800" u="none" cap="none" strike="noStrike">
                <a:solidFill>
                  <a:srgbClr val="FFFFFF"/>
                </a:solidFill>
                <a:latin typeface="Livvic"/>
                <a:ea typeface="Livvic"/>
                <a:cs typeface="Livvic"/>
                <a:sym typeface="Livvic"/>
              </a:rPr>
              <a:t>C</a:t>
            </a:r>
            <a:r>
              <a:rPr b="1" lang="en" sz="2800">
                <a:solidFill>
                  <a:srgbClr val="FFFFFF"/>
                </a:solidFill>
                <a:latin typeface="Livvic"/>
                <a:ea typeface="Livvic"/>
                <a:cs typeface="Livvic"/>
                <a:sym typeface="Livvic"/>
              </a:rPr>
              <a:t>redits:</a:t>
            </a:r>
            <a:endParaRPr sz="100"/>
          </a:p>
        </p:txBody>
      </p:sp>
      <p:pic>
        <p:nvPicPr>
          <p:cNvPr id="223" name="Google Shape;223;p33" title="Cantina Rosa™ Full Lockup - Pink - For Smaller Use.png"/>
          <p:cNvPicPr preferRelativeResize="0"/>
          <p:nvPr/>
        </p:nvPicPr>
        <p:blipFill rotWithShape="1">
          <a:blip r:embed="rId3">
            <a:alphaModFix/>
          </a:blip>
          <a:srcRect b="92995" l="8845" r="9033" t="-3450"/>
          <a:stretch/>
        </p:blipFill>
        <p:spPr>
          <a:xfrm>
            <a:off x="-150400" y="4659525"/>
            <a:ext cx="9512474" cy="3676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